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6" r:id="rId4"/>
    <p:sldId id="273" r:id="rId5"/>
    <p:sldId id="277" r:id="rId6"/>
    <p:sldId id="280" r:id="rId7"/>
    <p:sldId id="274" r:id="rId8"/>
    <p:sldId id="278" r:id="rId9"/>
    <p:sldId id="275" r:id="rId10"/>
    <p:sldId id="279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A08B7-DA16-43F6-8C3A-C8376C68CE3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820A-AFB7-4C1D-879D-0F637F70F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820A-AFB7-4C1D-879D-0F637F70FD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4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5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1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6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8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3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1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9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6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6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9360-CF95-4D2C-BBED-979ADB10FCC6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169B-71ED-4C94-8102-1A13FED33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6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803" y="3360093"/>
            <a:ext cx="11315127" cy="894273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01600"/>
          </a:effectLst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Предложения по развитию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отрасли добычи полезных ископаемых во Владимирской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области</a:t>
            </a:r>
            <a:endParaRPr lang="ru-RU" sz="37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143" y="5446654"/>
            <a:ext cx="1213787" cy="980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3" y="5175260"/>
            <a:ext cx="2154727" cy="152329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60044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937" y="360001"/>
            <a:ext cx="7708537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Предложения по решению проблем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6252" y="1831657"/>
            <a:ext cx="11598442" cy="3024010"/>
          </a:xfrm>
        </p:spPr>
        <p:txBody>
          <a:bodyPr>
            <a:normAutofit fontScale="92500" lnSpcReduction="20000"/>
          </a:bodyPr>
          <a:lstStyle/>
          <a:p>
            <a:pPr marL="800089" lvl="1" indent="-342900">
              <a:buAutoNum type="arabicPeriod"/>
            </a:pPr>
            <a:r>
              <a:rPr lang="ru-RU" sz="1900" u="sng" dirty="0" smtClean="0">
                <a:cs typeface="Times New Roman" panose="02020603050405020304" pitchFamily="18" charset="0"/>
              </a:rPr>
              <a:t>ВНЕСЕНИЕ ИЗМЕНЕНИЙ В ЛИЦЕНЗИОННЫЕ УСЛОВИЯ ПОЛЬЗОВАНИЯ НЕДРАМИ</a:t>
            </a:r>
          </a:p>
          <a:p>
            <a:pPr lvl="1"/>
            <a:r>
              <a:rPr lang="ru-RU" sz="1900" dirty="0"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cs typeface="Times New Roman" panose="02020603050405020304" pitchFamily="18" charset="0"/>
              </a:rPr>
              <a:t>     - в разделе «качество добытого полезного ископаемого»</a:t>
            </a:r>
          </a:p>
          <a:p>
            <a:pPr lvl="1"/>
            <a:r>
              <a:rPr lang="ru-RU" sz="1900" dirty="0"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cs typeface="Times New Roman" panose="02020603050405020304" pitchFamily="18" charset="0"/>
              </a:rPr>
              <a:t>     - в разделе «геологическая информация о недрах и мониторинг»</a:t>
            </a:r>
          </a:p>
          <a:p>
            <a:pPr lvl="1"/>
            <a:r>
              <a:rPr lang="ru-RU" sz="1900" dirty="0"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cs typeface="Times New Roman" panose="02020603050405020304" pitchFamily="18" charset="0"/>
              </a:rPr>
              <a:t>     - в разделе «особые условия»</a:t>
            </a:r>
          </a:p>
          <a:p>
            <a:pPr marL="800089" lvl="1" indent="-342900">
              <a:buAutoNum type="arabicPeriod"/>
            </a:pPr>
            <a:endParaRPr lang="ru-RU" sz="1900" u="sng" dirty="0" smtClean="0">
              <a:cs typeface="Times New Roman" panose="02020603050405020304" pitchFamily="18" charset="0"/>
            </a:endParaRPr>
          </a:p>
          <a:p>
            <a:pPr marL="914389" lvl="1" indent="-457200">
              <a:buFont typeface="+mj-lt"/>
              <a:buAutoNum type="arabicPeriod" startAt="2"/>
            </a:pPr>
            <a:r>
              <a:rPr lang="ru-RU" sz="1900" u="sng" dirty="0" smtClean="0">
                <a:cs typeface="Times New Roman" panose="02020603050405020304" pitchFamily="18" charset="0"/>
              </a:rPr>
              <a:t>УСИЛЕНИЕ КОНТРОЛЯ ИСПОЛНЕНИЯ ЛИЦЕНЗИОННЫХ УСЛОВИЙ</a:t>
            </a:r>
          </a:p>
          <a:p>
            <a:pPr lvl="1"/>
            <a:r>
              <a:rPr lang="ru-RU" sz="1900" dirty="0" smtClean="0">
                <a:cs typeface="Times New Roman" panose="02020603050405020304" pitchFamily="18" charset="0"/>
              </a:rPr>
              <a:t>      - при первом нарушении лицензионных условий – приостановление права (до момента устранения)</a:t>
            </a:r>
          </a:p>
          <a:p>
            <a:pPr lvl="1"/>
            <a:r>
              <a:rPr lang="ru-RU" sz="1900" dirty="0"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cs typeface="Times New Roman" panose="02020603050405020304" pitchFamily="18" charset="0"/>
              </a:rPr>
              <a:t>     - при повторном нарушении – прекращение права пользования</a:t>
            </a:r>
          </a:p>
          <a:p>
            <a:pPr marL="800089" lvl="1" indent="-342900">
              <a:buAutoNum type="arabicPeriod"/>
            </a:pPr>
            <a:endParaRPr lang="ru-RU" sz="1900" u="sng" dirty="0"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cs typeface="Times New Roman" panose="02020603050405020304" pitchFamily="18" charset="0"/>
              </a:rPr>
              <a:t>      </a:t>
            </a:r>
          </a:p>
          <a:p>
            <a:pPr lvl="1"/>
            <a:r>
              <a:rPr lang="ru-RU" sz="1800" dirty="0" smtClean="0">
                <a:cs typeface="Times New Roman" panose="02020603050405020304" pitchFamily="18" charset="0"/>
              </a:rPr>
              <a:t>  </a:t>
            </a:r>
            <a:r>
              <a:rPr lang="ru-RU" sz="1800" dirty="0" smtClean="0"/>
              <a:t> </a:t>
            </a:r>
          </a:p>
          <a:p>
            <a:pPr algn="ctr"/>
            <a:endParaRPr lang="ru-RU" sz="1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" y="440890"/>
            <a:ext cx="1498333" cy="1059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312" y="440890"/>
            <a:ext cx="1213787" cy="980505"/>
          </a:xfrm>
          <a:prstGeom prst="rect">
            <a:avLst/>
          </a:prstGeom>
        </p:spPr>
      </p:pic>
      <p:pic>
        <p:nvPicPr>
          <p:cNvPr id="8194" name="Picture 2" descr="http://www.registratorfirm.ru/uploads/images/news/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579" y="4150706"/>
            <a:ext cx="3106520" cy="20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проверка качест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9" y="4172974"/>
            <a:ext cx="3242459" cy="20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20.biz/sites/i20.biz/files/styles/competence-image-full/public/kontrol_0.jpg?itok=Qy_29-_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77" y="4150706"/>
            <a:ext cx="3139262" cy="20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6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937" y="360001"/>
            <a:ext cx="7708537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Существующие проблемы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204" y="1869018"/>
            <a:ext cx="11598442" cy="2233468"/>
          </a:xfrm>
        </p:spPr>
        <p:txBody>
          <a:bodyPr>
            <a:normAutofit/>
          </a:bodyPr>
          <a:lstStyle/>
          <a:p>
            <a:pPr marL="800089" lvl="1" indent="-342900">
              <a:buAutoNum type="arabicPeriod"/>
            </a:pPr>
            <a:r>
              <a:rPr lang="ru-RU" sz="1800" u="sng" dirty="0" smtClean="0">
                <a:cs typeface="Times New Roman" panose="02020603050405020304" pitchFamily="18" charset="0"/>
              </a:rPr>
              <a:t>НЕЗАКОННАЯ </a:t>
            </a:r>
            <a:r>
              <a:rPr lang="ru-RU" sz="1800" u="sng" dirty="0">
                <a:cs typeface="Times New Roman" panose="02020603050405020304" pitchFamily="18" charset="0"/>
              </a:rPr>
              <a:t>РАЗРАБОТКА И </a:t>
            </a:r>
            <a:r>
              <a:rPr lang="ru-RU" sz="1800" u="sng" dirty="0" smtClean="0">
                <a:cs typeface="Times New Roman" panose="02020603050405020304" pitchFamily="18" charset="0"/>
              </a:rPr>
              <a:t>ДОБЫЧА </a:t>
            </a:r>
            <a:r>
              <a:rPr lang="ru-RU" sz="1800" dirty="0" smtClean="0">
                <a:cs typeface="Times New Roman" panose="02020603050405020304" pitchFamily="18" charset="0"/>
              </a:rPr>
              <a:t>(безлицензионное недропользование)  </a:t>
            </a:r>
            <a:r>
              <a:rPr lang="ru-RU" sz="1800" dirty="0" smtClean="0"/>
              <a:t> </a:t>
            </a:r>
          </a:p>
          <a:p>
            <a:pPr lvl="1"/>
            <a:r>
              <a:rPr lang="ru-RU" sz="1800" dirty="0" smtClean="0"/>
              <a:t>Хищение </a:t>
            </a:r>
            <a:r>
              <a:rPr lang="ru-RU" sz="1800" dirty="0"/>
              <a:t>и потеря бюджета </a:t>
            </a:r>
            <a:r>
              <a:rPr lang="ru-RU" sz="1800" dirty="0" smtClean="0"/>
              <a:t>более</a:t>
            </a:r>
            <a:r>
              <a:rPr lang="ru-RU" sz="1900" dirty="0" smtClean="0"/>
              <a:t> </a:t>
            </a:r>
            <a:r>
              <a:rPr lang="en-US" sz="1900" dirty="0"/>
              <a:t>45</a:t>
            </a:r>
            <a:r>
              <a:rPr lang="ru-RU" sz="1900" dirty="0"/>
              <a:t> млн. рублей </a:t>
            </a:r>
            <a:r>
              <a:rPr lang="ru-RU" sz="1900" dirty="0" smtClean="0"/>
              <a:t>(2014 - 2015 </a:t>
            </a:r>
            <a:r>
              <a:rPr lang="ru-RU" sz="1900" dirty="0"/>
              <a:t>годы</a:t>
            </a:r>
            <a:r>
              <a:rPr lang="ru-RU" sz="1900" dirty="0" smtClean="0"/>
              <a:t>). </a:t>
            </a:r>
            <a:endParaRPr lang="en-US" sz="1900" dirty="0" smtClean="0"/>
          </a:p>
          <a:p>
            <a:pPr lvl="1"/>
            <a:endParaRPr lang="en-US" sz="1900" dirty="0"/>
          </a:p>
          <a:p>
            <a:pPr lvl="1"/>
            <a:r>
              <a:rPr lang="ru-RU" sz="1900" dirty="0"/>
              <a:t>2. </a:t>
            </a:r>
            <a:r>
              <a:rPr lang="en-US" sz="1900" dirty="0" smtClean="0"/>
              <a:t>  </a:t>
            </a:r>
            <a:r>
              <a:rPr lang="ru-RU" sz="1900" u="sng" dirty="0" smtClean="0"/>
              <a:t>КОРРУПЦИЯ </a:t>
            </a:r>
            <a:r>
              <a:rPr lang="ru-RU" sz="1900" u="sng" dirty="0"/>
              <a:t>НА МЕСТАХ</a:t>
            </a:r>
          </a:p>
          <a:p>
            <a:pPr lvl="1"/>
            <a:r>
              <a:rPr lang="ru-RU" sz="1900" dirty="0"/>
              <a:t>Покровительство со стороны правоохранительных органов </a:t>
            </a:r>
          </a:p>
          <a:p>
            <a:pPr lvl="1"/>
            <a:endParaRPr lang="ru-RU" sz="1900" dirty="0"/>
          </a:p>
          <a:p>
            <a:pPr algn="ctr"/>
            <a:endParaRPr lang="ru-RU" sz="1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" y="4181236"/>
            <a:ext cx="2677076" cy="20078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" y="440890"/>
            <a:ext cx="1498333" cy="1059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312" y="440890"/>
            <a:ext cx="1213787" cy="980505"/>
          </a:xfrm>
          <a:prstGeom prst="rect">
            <a:avLst/>
          </a:prstGeom>
        </p:spPr>
      </p:pic>
      <p:pic>
        <p:nvPicPr>
          <p:cNvPr id="8" name="Picture 2" descr="http://image.zn.ua/media/images/original/Apr2015/1141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570" y="4181236"/>
            <a:ext cx="2677076" cy="20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daynews.ru/pict/arts1/40/96/40969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48" y="4185238"/>
            <a:ext cx="2750904" cy="20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937" y="360001"/>
            <a:ext cx="7708537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Предложения по решению проблем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204" y="1668224"/>
            <a:ext cx="11598442" cy="3024010"/>
          </a:xfrm>
        </p:spPr>
        <p:txBody>
          <a:bodyPr>
            <a:normAutofit/>
          </a:bodyPr>
          <a:lstStyle/>
          <a:p>
            <a:pPr marL="800089" lvl="1" indent="-342900">
              <a:buAutoNum type="arabicPeriod"/>
            </a:pPr>
            <a:r>
              <a:rPr lang="ru-RU" sz="1900" u="sng" dirty="0" smtClean="0">
                <a:cs typeface="Times New Roman" panose="02020603050405020304" pitchFamily="18" charset="0"/>
              </a:rPr>
              <a:t>МЕЖВЕДОМСТВЕННОЕ ВЗАИМОДЕЙСТВИЕ </a:t>
            </a:r>
            <a:r>
              <a:rPr lang="ru-RU" sz="1800" dirty="0" smtClean="0">
                <a:cs typeface="Times New Roman" panose="02020603050405020304" pitchFamily="18" charset="0"/>
              </a:rPr>
              <a:t>(по выявлению и предотвращению безлицензионного пользования недрами и самовольного снятия плодородного слоя почвы при проведении работ, связанных с пользованием недрами). </a:t>
            </a:r>
          </a:p>
          <a:p>
            <a:pPr lvl="1"/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cs typeface="Times New Roman" panose="02020603050405020304" pitchFamily="18" charset="0"/>
              </a:rPr>
              <a:t>     Разработка и принятие постановления Губернатора.</a:t>
            </a:r>
          </a:p>
          <a:p>
            <a:pPr lvl="1"/>
            <a:endParaRPr lang="ru-RU" sz="1800" dirty="0" smtClean="0">
              <a:cs typeface="Times New Roman" panose="02020603050405020304" pitchFamily="18" charset="0"/>
            </a:endParaRPr>
          </a:p>
          <a:p>
            <a:pPr marL="914389" lvl="1" indent="-457200">
              <a:buAutoNum type="arabicPeriod" startAt="2"/>
            </a:pPr>
            <a:r>
              <a:rPr lang="ru-RU" sz="1800" u="sng" dirty="0"/>
              <a:t>УСИЛЕНИЕ КОНТРОЛЬНЫХ ФУНКЦИЙ </a:t>
            </a:r>
          </a:p>
          <a:p>
            <a:pPr lvl="1"/>
            <a:r>
              <a:rPr lang="ru-RU" sz="1800" dirty="0"/>
              <a:t>      Увеличение штата департамента природопользования на одного сотрудника –          </a:t>
            </a:r>
          </a:p>
          <a:p>
            <a:pPr lvl="1"/>
            <a:r>
              <a:rPr lang="ru-RU" sz="1800" dirty="0"/>
              <a:t>      инспектора.</a:t>
            </a:r>
          </a:p>
          <a:p>
            <a:pPr lvl="1"/>
            <a:r>
              <a:rPr lang="ru-RU" sz="1800" dirty="0" smtClean="0">
                <a:cs typeface="Times New Roman" panose="02020603050405020304" pitchFamily="18" charset="0"/>
              </a:rPr>
              <a:t>  </a:t>
            </a:r>
            <a:r>
              <a:rPr lang="ru-RU" sz="1800" dirty="0" smtClean="0"/>
              <a:t> </a:t>
            </a:r>
          </a:p>
          <a:p>
            <a:pPr algn="ctr"/>
            <a:endParaRPr lang="ru-RU" sz="1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" y="440890"/>
            <a:ext cx="1498333" cy="1059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312" y="440890"/>
            <a:ext cx="1213787" cy="980505"/>
          </a:xfrm>
          <a:prstGeom prst="rect">
            <a:avLst/>
          </a:prstGeom>
        </p:spPr>
      </p:pic>
      <p:pic>
        <p:nvPicPr>
          <p:cNvPr id="5122" name="Picture 2" descr="http://sjkrsk.ru/wp-content/uploads/Vzaimodejstvie-vlas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4" y="4181236"/>
            <a:ext cx="2765486" cy="20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20.biz/sites/i20.biz/files/styles/competence-image-full/public/kontrol_0.jpg?itok=Qy_29-_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570" y="4191343"/>
            <a:ext cx="2677076" cy="20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1.banki.ru/upload/iblock/960/fraud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89" y="4181236"/>
            <a:ext cx="2671654" cy="200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4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937" y="360001"/>
            <a:ext cx="7708537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Существующие проблемы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64509" y="1399001"/>
            <a:ext cx="11598442" cy="316985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endParaRPr lang="ru-RU" sz="1900" u="sng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1900" u="sng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100" u="sng" dirty="0" smtClean="0">
                <a:cs typeface="Times New Roman" panose="02020603050405020304" pitchFamily="18" charset="0"/>
              </a:rPr>
              <a:t>УКЛОНЕНИЕ </a:t>
            </a:r>
            <a:r>
              <a:rPr lang="ru-RU" sz="2100" u="sng" dirty="0">
                <a:cs typeface="Times New Roman" panose="02020603050405020304" pitchFamily="18" charset="0"/>
              </a:rPr>
              <a:t>ОТ УПЛАТЫ </a:t>
            </a:r>
            <a:r>
              <a:rPr lang="ru-RU" sz="2100" u="sng" dirty="0" smtClean="0">
                <a:cs typeface="Times New Roman" panose="02020603050405020304" pitchFamily="18" charset="0"/>
              </a:rPr>
              <a:t>НАЛОГОВ </a:t>
            </a:r>
          </a:p>
          <a:p>
            <a:r>
              <a:rPr lang="ru-RU" sz="2200" dirty="0" smtClean="0">
                <a:cs typeface="Times New Roman" panose="02020603050405020304" pitchFamily="18" charset="0"/>
              </a:rPr>
              <a:t>Около </a:t>
            </a:r>
            <a:r>
              <a:rPr lang="ru-RU" sz="2200" dirty="0">
                <a:cs typeface="Times New Roman" panose="02020603050405020304" pitchFamily="18" charset="0"/>
              </a:rPr>
              <a:t>500 млн. рублей налоговых отчислений ежегодно недополучают бюджеты различных </a:t>
            </a:r>
            <a:r>
              <a:rPr lang="ru-RU" sz="2200" dirty="0" smtClean="0">
                <a:cs typeface="Times New Roman" panose="02020603050405020304" pitchFamily="18" charset="0"/>
              </a:rPr>
              <a:t>уровней.</a:t>
            </a:r>
          </a:p>
          <a:p>
            <a:endParaRPr lang="ru-RU" sz="2000" dirty="0" smtClean="0"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100" u="sng" dirty="0" smtClean="0">
                <a:cs typeface="Times New Roman" panose="02020603050405020304" pitchFamily="18" charset="0"/>
              </a:rPr>
              <a:t>НЕСБАЛАНСИРОВАННОЕ </a:t>
            </a:r>
            <a:r>
              <a:rPr lang="ru-RU" sz="2100" u="sng" dirty="0">
                <a:cs typeface="Times New Roman" panose="02020603050405020304" pitchFamily="18" charset="0"/>
              </a:rPr>
              <a:t>И НЕПРОЗРАЧНОЕ ЦЕНООБРАЗОВАНИЕ  </a:t>
            </a:r>
            <a:endParaRPr lang="ru-RU" sz="2100" u="sng" dirty="0" smtClean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Полезные ископаемые недооценены на 30% по сравнению с соседними регионами.</a:t>
            </a:r>
            <a:endParaRPr lang="ru-RU" sz="2200" dirty="0">
              <a:cs typeface="Times New Roman" panose="02020603050405020304" pitchFamily="18" charset="0"/>
            </a:endParaRPr>
          </a:p>
          <a:p>
            <a:endParaRPr lang="ru-RU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" y="440890"/>
            <a:ext cx="1498333" cy="1059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312" y="440890"/>
            <a:ext cx="1213787" cy="980505"/>
          </a:xfrm>
          <a:prstGeom prst="rect">
            <a:avLst/>
          </a:prstGeom>
        </p:spPr>
      </p:pic>
      <p:pic>
        <p:nvPicPr>
          <p:cNvPr id="11" name="Picture 6" descr="http://inconsult.pro/wp-content/uploads/2015/05/92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59" y="4215457"/>
            <a:ext cx="2583081" cy="20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omi-news.ru/images/cms-image-000009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339" y="4210096"/>
            <a:ext cx="2677076" cy="20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penedu.urfu.ru/c4x/UrFU/HSEM.c.EF-0006/asset/c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6" y="4259401"/>
            <a:ext cx="2815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5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937" y="360001"/>
            <a:ext cx="7708537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Предложения по решению проблем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204" y="1668224"/>
            <a:ext cx="11598442" cy="3024010"/>
          </a:xfrm>
        </p:spPr>
        <p:txBody>
          <a:bodyPr>
            <a:normAutofit/>
          </a:bodyPr>
          <a:lstStyle/>
          <a:p>
            <a:pPr marL="800089" lvl="1" indent="-342900">
              <a:buAutoNum type="arabicPeriod"/>
            </a:pPr>
            <a:r>
              <a:rPr lang="ru-RU" sz="1900" u="sng" dirty="0" smtClean="0">
                <a:cs typeface="Times New Roman" panose="02020603050405020304" pitchFamily="18" charset="0"/>
              </a:rPr>
              <a:t>СОЗДАНИЕ НЕЗАВИСИМОЙ РЕВИЗИОННОЙ КОМИССИИ</a:t>
            </a:r>
            <a:r>
              <a:rPr lang="en-US" sz="1900" u="sng" dirty="0" smtClean="0">
                <a:cs typeface="Times New Roman" panose="02020603050405020304" pitchFamily="18" charset="0"/>
              </a:rPr>
              <a:t> </a:t>
            </a:r>
            <a:endParaRPr lang="ru-RU" sz="1900" u="sng" dirty="0" smtClean="0">
              <a:cs typeface="Times New Roman" panose="02020603050405020304" pitchFamily="18" charset="0"/>
            </a:endParaRPr>
          </a:p>
          <a:p>
            <a:pPr marL="800089" lvl="1" indent="-342900">
              <a:buAutoNum type="arabicPeriod"/>
            </a:pPr>
            <a:endParaRPr lang="ru-RU" sz="1900" u="sng" dirty="0" smtClean="0">
              <a:cs typeface="Times New Roman" panose="02020603050405020304" pitchFamily="18" charset="0"/>
            </a:endParaRPr>
          </a:p>
          <a:p>
            <a:pPr marL="800089" lvl="1" indent="-342900">
              <a:buFont typeface="Arial" panose="020B0604020202020204" pitchFamily="34" charset="0"/>
              <a:buAutoNum type="arabicPeriod"/>
            </a:pPr>
            <a:r>
              <a:rPr lang="ru-RU" sz="1900" u="sng" dirty="0"/>
              <a:t>ОРГАНИЗАЦИЯ РЕВИЗИОННЫХ ВЫЕЗДОВ НА ВСЕ РАЗРАБАТЫВАЕМЫЕ УЧАСТКИ НЕДР </a:t>
            </a:r>
          </a:p>
          <a:p>
            <a:pPr marL="800089" lvl="1" indent="-342900">
              <a:buAutoNum type="arabicPeriod"/>
            </a:pPr>
            <a:endParaRPr lang="en-US" sz="1900" u="sng" dirty="0" smtClean="0">
              <a:cs typeface="Times New Roman" panose="02020603050405020304" pitchFamily="18" charset="0"/>
            </a:endParaRPr>
          </a:p>
          <a:p>
            <a:pPr marL="800089" lvl="1" indent="-342900">
              <a:buAutoNum type="arabicPeriod"/>
            </a:pPr>
            <a:endParaRPr lang="ru-RU" sz="1800" dirty="0" smtClean="0"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/>
              <a:t>      </a:t>
            </a:r>
            <a:r>
              <a:rPr lang="ru-RU" sz="1800" dirty="0" smtClean="0">
                <a:cs typeface="Times New Roman" panose="02020603050405020304" pitchFamily="18" charset="0"/>
              </a:rPr>
              <a:t>  </a:t>
            </a:r>
            <a:r>
              <a:rPr lang="ru-RU" sz="1800" dirty="0" smtClean="0"/>
              <a:t> </a:t>
            </a:r>
          </a:p>
          <a:p>
            <a:pPr algn="ctr"/>
            <a:endParaRPr lang="ru-RU" sz="1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" y="440890"/>
            <a:ext cx="1498333" cy="1059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312" y="440890"/>
            <a:ext cx="1213787" cy="980505"/>
          </a:xfrm>
          <a:prstGeom prst="rect">
            <a:avLst/>
          </a:prstGeom>
        </p:spPr>
      </p:pic>
      <p:pic>
        <p:nvPicPr>
          <p:cNvPr id="7170" name="Picture 2" descr="http://www.baltic-course.com/rus/energy/files/multi/2015-12/151211_eest_energia_narva_karj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6" y="4181235"/>
            <a:ext cx="2952750" cy="200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sistus-iso.ru/img/image/7.3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70" y="4168162"/>
            <a:ext cx="3242459" cy="203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avpolit.com/media/redactor/2015/03/10/10_6a51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99" y="4181235"/>
            <a:ext cx="3210847" cy="20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4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937" y="360001"/>
            <a:ext cx="7708537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Предложения по решению проблем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" y="440890"/>
            <a:ext cx="1498333" cy="1059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312" y="440890"/>
            <a:ext cx="1213787" cy="9805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151" y="1500145"/>
            <a:ext cx="8160107" cy="512554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57635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937" y="360001"/>
            <a:ext cx="7708537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Существующие проблемы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6354" y="1795189"/>
            <a:ext cx="11598442" cy="2762450"/>
          </a:xfrm>
        </p:spPr>
        <p:txBody>
          <a:bodyPr>
            <a:normAutofit/>
          </a:bodyPr>
          <a:lstStyle/>
          <a:p>
            <a:r>
              <a:rPr lang="ru-RU" sz="19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900" u="sng" dirty="0" smtClean="0">
                <a:cs typeface="Times New Roman" panose="02020603050405020304" pitchFamily="18" charset="0"/>
              </a:rPr>
              <a:t>РАЗРУШЕНИЕ</a:t>
            </a:r>
            <a:r>
              <a:rPr lang="ru-RU" sz="2000" u="sng" dirty="0" smtClean="0">
                <a:cs typeface="Times New Roman" panose="02020603050405020304" pitchFamily="18" charset="0"/>
              </a:rPr>
              <a:t> </a:t>
            </a:r>
            <a:r>
              <a:rPr lang="ru-RU" sz="1900" u="sng" dirty="0" smtClean="0">
                <a:cs typeface="Times New Roman" panose="02020603050405020304" pitchFamily="18" charset="0"/>
              </a:rPr>
              <a:t>ДОРОГ </a:t>
            </a:r>
          </a:p>
          <a:p>
            <a:r>
              <a:rPr lang="ru-RU" sz="1900" dirty="0" smtClean="0">
                <a:cs typeface="Times New Roman" panose="02020603050405020304" pitchFamily="18" charset="0"/>
              </a:rPr>
              <a:t>    Разрушение </a:t>
            </a:r>
            <a:r>
              <a:rPr lang="ru-RU" sz="1900" dirty="0">
                <a:cs typeface="Times New Roman" panose="02020603050405020304" pitchFamily="18" charset="0"/>
              </a:rPr>
              <a:t>дорожного полотна </a:t>
            </a:r>
            <a:r>
              <a:rPr lang="ru-RU" sz="1900" dirty="0" err="1">
                <a:cs typeface="Times New Roman" panose="02020603050405020304" pitchFamily="18" charset="0"/>
              </a:rPr>
              <a:t>недропользователями</a:t>
            </a:r>
            <a:r>
              <a:rPr lang="ru-RU" sz="1900" dirty="0">
                <a:cs typeface="Times New Roman" panose="02020603050405020304" pitchFamily="18" charset="0"/>
              </a:rPr>
              <a:t> и транспортными </a:t>
            </a:r>
            <a:r>
              <a:rPr lang="ru-RU" sz="1900" dirty="0" smtClean="0">
                <a:cs typeface="Times New Roman" panose="02020603050405020304" pitchFamily="18" charset="0"/>
              </a:rPr>
              <a:t>компаниями</a:t>
            </a:r>
          </a:p>
          <a:p>
            <a:endParaRPr lang="ru-RU" sz="1900" dirty="0" smtClean="0">
              <a:cs typeface="Times New Roman" panose="02020603050405020304" pitchFamily="18" charset="0"/>
            </a:endParaRPr>
          </a:p>
          <a:p>
            <a:r>
              <a:rPr lang="ru-RU" sz="1900" dirty="0" smtClean="0">
                <a:cs typeface="Times New Roman" panose="02020603050405020304" pitchFamily="18" charset="0"/>
              </a:rPr>
              <a:t>2. </a:t>
            </a:r>
            <a:r>
              <a:rPr lang="ru-RU" sz="1900" u="sng" dirty="0" smtClean="0">
                <a:cs typeface="Times New Roman" panose="02020603050405020304" pitchFamily="18" charset="0"/>
              </a:rPr>
              <a:t>НЕВЫПОЛНЕНИЕ УСЛОВИЯ О ПРИОСТАНОВКЕ ОТГРУЗОК В ВЕСЕННЕЕ ВРЕМЯ</a:t>
            </a:r>
            <a:endParaRPr lang="ru-RU" sz="1900" u="sng" dirty="0">
              <a:cs typeface="Times New Roman" panose="02020603050405020304" pitchFamily="18" charset="0"/>
            </a:endParaRPr>
          </a:p>
          <a:p>
            <a:pPr algn="ctr"/>
            <a:endParaRPr lang="ru-RU" sz="19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204" y="2745269"/>
            <a:ext cx="10282644" cy="1089008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r>
              <a:rPr lang="ru-RU" sz="20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ru-RU" sz="19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" y="440890"/>
            <a:ext cx="1498333" cy="1059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312" y="440890"/>
            <a:ext cx="1213787" cy="980505"/>
          </a:xfrm>
          <a:prstGeom prst="rect">
            <a:avLst/>
          </a:prstGeom>
        </p:spPr>
      </p:pic>
      <p:pic>
        <p:nvPicPr>
          <p:cNvPr id="10" name="Picture 2" descr="http://konspekts.ru/wp-content/uploads/2010/12/competi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1" y="4210096"/>
            <a:ext cx="2596679" cy="20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1" y="4210096"/>
            <a:ext cx="2970240" cy="2013169"/>
          </a:xfrm>
          <a:prstGeom prst="rect">
            <a:avLst/>
          </a:prstGeom>
        </p:spPr>
      </p:pic>
      <p:pic>
        <p:nvPicPr>
          <p:cNvPr id="3074" name="Picture 2" descr="http://www.zelenograd.ru/img/1/e/b/1eb9bcd39e90156afcc0b62f505cd2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778" y="4208071"/>
            <a:ext cx="2970240" cy="201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vtopoezd.ru/uploads/images/1394716808_68939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27" y="4208071"/>
            <a:ext cx="4233545" cy="201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2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937" y="360001"/>
            <a:ext cx="7708537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Предложения по решению проблем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6252" y="1562150"/>
            <a:ext cx="11598442" cy="3024010"/>
          </a:xfrm>
        </p:spPr>
        <p:txBody>
          <a:bodyPr>
            <a:normAutofit/>
          </a:bodyPr>
          <a:lstStyle/>
          <a:p>
            <a:pPr marL="800089" lvl="1" indent="-342900">
              <a:buAutoNum type="arabicPeriod"/>
            </a:pPr>
            <a:r>
              <a:rPr lang="ru-RU" sz="1900" u="sng" dirty="0" smtClean="0">
                <a:cs typeface="Times New Roman" panose="02020603050405020304" pitchFamily="18" charset="0"/>
              </a:rPr>
              <a:t>ВНЕДРЕНИЕ СИСТЕМЫ МОНИТОРИНГА ОТГРУЗКИ ПОЛЕЗНЫХ ИСКОПАЕМЫХ</a:t>
            </a:r>
          </a:p>
          <a:p>
            <a:pPr marL="800089" lvl="1" indent="-342900">
              <a:buAutoNum type="arabicPeriod"/>
            </a:pPr>
            <a:endParaRPr lang="ru-RU" sz="1900" u="sng" dirty="0" smtClean="0">
              <a:cs typeface="Times New Roman" panose="02020603050405020304" pitchFamily="18" charset="0"/>
            </a:endParaRPr>
          </a:p>
          <a:p>
            <a:pPr marL="800089" lvl="1" indent="-342900">
              <a:buAutoNum type="arabicPeriod"/>
            </a:pPr>
            <a:r>
              <a:rPr lang="ru-RU" sz="1900" u="sng" dirty="0" smtClean="0">
                <a:cs typeface="Times New Roman" panose="02020603050405020304" pitchFamily="18" charset="0"/>
              </a:rPr>
              <a:t>ИСПОЛЬЗОВАНИЕ ПЕРЕДВИЖНЫХ ВЕСОВЫХ ПОСТОВ</a:t>
            </a:r>
          </a:p>
          <a:p>
            <a:pPr marL="800089" lvl="1" indent="-342900">
              <a:buAutoNum type="arabicPeriod"/>
            </a:pPr>
            <a:endParaRPr lang="ru-RU" sz="1900" u="sng" dirty="0">
              <a:cs typeface="Times New Roman" panose="02020603050405020304" pitchFamily="18" charset="0"/>
            </a:endParaRPr>
          </a:p>
          <a:p>
            <a:pPr marL="800089" lvl="1" indent="-342900">
              <a:buAutoNum type="arabicPeriod"/>
            </a:pPr>
            <a:r>
              <a:rPr lang="ru-RU" sz="1900" u="sng" dirty="0" smtClean="0">
                <a:cs typeface="Times New Roman" panose="02020603050405020304" pitchFamily="18" charset="0"/>
              </a:rPr>
              <a:t>СОЗДАНИЕ ШТРАФ СТОЯНОК</a:t>
            </a:r>
            <a:endParaRPr lang="ru-RU" sz="1800" dirty="0" smtClean="0"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cs typeface="Times New Roman" panose="02020603050405020304" pitchFamily="18" charset="0"/>
              </a:rPr>
              <a:t>     </a:t>
            </a:r>
          </a:p>
          <a:p>
            <a:pPr lvl="1"/>
            <a:r>
              <a:rPr lang="ru-RU" sz="1800" dirty="0" smtClean="0">
                <a:cs typeface="Times New Roman" panose="02020603050405020304" pitchFamily="18" charset="0"/>
              </a:rPr>
              <a:t>  </a:t>
            </a:r>
            <a:r>
              <a:rPr lang="ru-RU" sz="1800" dirty="0" smtClean="0"/>
              <a:t> </a:t>
            </a:r>
          </a:p>
          <a:p>
            <a:pPr algn="ctr"/>
            <a:endParaRPr lang="ru-RU" sz="1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" y="440890"/>
            <a:ext cx="1498333" cy="1059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312" y="440890"/>
            <a:ext cx="1213787" cy="980505"/>
          </a:xfrm>
          <a:prstGeom prst="rect">
            <a:avLst/>
          </a:prstGeom>
        </p:spPr>
      </p:pic>
      <p:pic>
        <p:nvPicPr>
          <p:cNvPr id="6146" name="Picture 2" descr="http://images.gruzavtoperevozki.ru/2014/06/e04202d3fe4498acbb612636a77123d4_XL-e1401783894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6" y="4198576"/>
            <a:ext cx="3242459" cy="19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brria.ru/sites/default/files/field/image/01_28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05" y="4204841"/>
            <a:ext cx="3243600" cy="20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dn.autocentre.ua/ac/12/40/images/05/GAI_3835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765" y="4198576"/>
            <a:ext cx="3106520" cy="20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5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937" y="360001"/>
            <a:ext cx="7708537" cy="1325563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Существующие проблемы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6354" y="1990389"/>
            <a:ext cx="11598442" cy="259876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1900" u="sng" dirty="0" smtClean="0">
                <a:cs typeface="Times New Roman" panose="02020603050405020304" pitchFamily="18" charset="0"/>
              </a:rPr>
              <a:t>НЕЦИВИЛИЗОВАННАЯ КОНКУРЕНЦИЯ </a:t>
            </a:r>
          </a:p>
          <a:p>
            <a:pPr marL="457200" indent="-457200">
              <a:buAutoNum type="arabicPeriod"/>
            </a:pPr>
            <a:endParaRPr lang="ru-RU" sz="1900" u="sng" dirty="0" smtClean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1900" u="sng" dirty="0">
                <a:cs typeface="Times New Roman" panose="02020603050405020304" pitchFamily="18" charset="0"/>
              </a:rPr>
              <a:t>НАРУШЕНИЕ СТАНДАРТОВ КАЧЕСТВА</a:t>
            </a:r>
          </a:p>
          <a:p>
            <a:pPr marL="457200" indent="-457200" algn="ctr">
              <a:buAutoNum type="arabicPeriod"/>
            </a:pPr>
            <a:endParaRPr lang="ru-RU" sz="1900" dirty="0" smtClean="0">
              <a:cs typeface="Times New Roman" panose="02020603050405020304" pitchFamily="18" charset="0"/>
            </a:endParaRPr>
          </a:p>
          <a:p>
            <a:pPr algn="ctr"/>
            <a:endParaRPr lang="ru-RU" sz="19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204" y="2745269"/>
            <a:ext cx="10282644" cy="1089008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r>
              <a:rPr lang="ru-RU" sz="20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ru-RU" sz="19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" y="440890"/>
            <a:ext cx="1498333" cy="10592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312" y="440890"/>
            <a:ext cx="1213787" cy="980505"/>
          </a:xfrm>
          <a:prstGeom prst="rect">
            <a:avLst/>
          </a:prstGeom>
        </p:spPr>
      </p:pic>
      <p:pic>
        <p:nvPicPr>
          <p:cNvPr id="10" name="Picture 2" descr="http://konspekts.ru/wp-content/uploads/2010/12/competi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1" y="4210096"/>
            <a:ext cx="2852114" cy="20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krotov.org/wp-content/uploads/2013/01/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777" y="4208071"/>
            <a:ext cx="2911322" cy="201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ekann.ru/wp-content/uploads/2011/12/scheben-izvestnyakovy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50" y="4208071"/>
            <a:ext cx="2692299" cy="201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16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7551</TotalTime>
  <Words>271</Words>
  <Application>Microsoft Office PowerPoint</Application>
  <PresentationFormat>Широкоэкранный</PresentationFormat>
  <Paragraphs>70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       Предложения по развитию отрасли добычи полезных ископаемых во Владимирской области</vt:lpstr>
      <vt:lpstr>Существующие проблемы </vt:lpstr>
      <vt:lpstr>Предложения по решению проблем</vt:lpstr>
      <vt:lpstr>Существующие проблемы </vt:lpstr>
      <vt:lpstr>Предложения по решению проблем</vt:lpstr>
      <vt:lpstr>Предложения по решению проблем</vt:lpstr>
      <vt:lpstr>Существующие проблемы </vt:lpstr>
      <vt:lpstr>Предложения по решению проблем</vt:lpstr>
      <vt:lpstr>Существующие проблемы </vt:lpstr>
      <vt:lpstr>Предложения по решению проблем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Арефьева</dc:creator>
  <cp:lastModifiedBy>Artem Zryanin</cp:lastModifiedBy>
  <cp:revision>83</cp:revision>
  <cp:lastPrinted>2015-07-29T11:16:56Z</cp:lastPrinted>
  <dcterms:created xsi:type="dcterms:W3CDTF">2014-07-17T06:34:49Z</dcterms:created>
  <dcterms:modified xsi:type="dcterms:W3CDTF">2015-12-18T12:47:17Z</dcterms:modified>
</cp:coreProperties>
</file>